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41"/>
  </p:notesMasterIdLst>
  <p:handoutMasterIdLst>
    <p:handoutMasterId r:id="rId42"/>
  </p:handoutMasterIdLst>
  <p:sldIdLst>
    <p:sldId id="256" r:id="rId8"/>
    <p:sldId id="416" r:id="rId9"/>
    <p:sldId id="385" r:id="rId10"/>
    <p:sldId id="390" r:id="rId11"/>
    <p:sldId id="388" r:id="rId12"/>
    <p:sldId id="384" r:id="rId13"/>
    <p:sldId id="386" r:id="rId14"/>
    <p:sldId id="392" r:id="rId15"/>
    <p:sldId id="387" r:id="rId16"/>
    <p:sldId id="391" r:id="rId17"/>
    <p:sldId id="417" r:id="rId18"/>
    <p:sldId id="3168" r:id="rId19"/>
    <p:sldId id="264" r:id="rId20"/>
    <p:sldId id="265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3169" r:id="rId29"/>
    <p:sldId id="3170" r:id="rId30"/>
    <p:sldId id="3172" r:id="rId31"/>
    <p:sldId id="3173" r:id="rId32"/>
    <p:sldId id="3174" r:id="rId33"/>
    <p:sldId id="3175" r:id="rId34"/>
    <p:sldId id="3176" r:id="rId35"/>
    <p:sldId id="3177" r:id="rId36"/>
    <p:sldId id="3178" r:id="rId37"/>
    <p:sldId id="3179" r:id="rId38"/>
    <p:sldId id="3180" r:id="rId39"/>
    <p:sldId id="3181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4D024-8FF7-452B-B2F9-8E2041F90BBF}" v="168" dt="2024-04-16T06:50:05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9" d="100"/>
          <a:sy n="79" d="100"/>
        </p:scale>
        <p:origin x="872" y="-76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microsoft.com/office/2018/10/relationships/authors" Target="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4/29/2024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details on installation process, see https://www.cse.unsw.edu.au/~en1811/resources/getting-started/install-anaconda.html.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8256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details on installation process, see https://www.cse.unsw.edu.au/~en1811/resources/getting-started/install-anaconda.html.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2164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https://book.geemap.org/chapters/11_applications.html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24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242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8D13FE4-A4BC-4B02-AF9A-61027DA751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3507513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26" imgH="526" progId="TCLayout.ActiveDocument.1">
                  <p:embed/>
                </p:oleObj>
              </mc:Choice>
              <mc:Fallback>
                <p:oleObj name="think-cell Slide" r:id="rId4" imgW="526" imgH="52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8D13FE4-A4BC-4B02-AF9A-61027DA751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939C2AE-0220-49D4-A4B5-3D6E38616A4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3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Font typeface="Arial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6356351"/>
            <a:ext cx="457200" cy="365125"/>
          </a:xfrm>
        </p:spPr>
        <p:txBody>
          <a:bodyPr/>
          <a:lstStyle>
            <a:lvl1pPr algn="ctr">
              <a:defRPr/>
            </a:lvl1pPr>
          </a:lstStyle>
          <a:p>
            <a:fld id="{7F143DD0-D33F-F74D-AC0D-D3F4FD9737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28FF7-A1BE-4F27-ADCB-1C1C826ED9E2}" type="datetime1">
              <a:rPr lang="en-US" smtClean="0"/>
              <a:t>4/29/2024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6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275708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  <p:sldLayoutId id="2147485530" r:id="rId5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23" r:id="rId21"/>
    <p:sldLayoutId id="2147485531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kaakimasaki/tanzania_spatial_training_2024/blob/main/code/day6/6-demo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%3A%2F%2Fdesktop.github.com%2F&amp;data=02%7C01%7Ctmasaki%40worldbank.org%7C5d0ff22daa804ec5417708d740fe6c0a%7C31a2fec0266b4c67b56e2796d8f59c36%7C0%7C0%7C637049333812818302&amp;sdata=tvSNkaBi%2Fm8J%2FKiClwDU6JHXdJGnjjnRqvIiYx6HHJ0%3D&amp;reserved=0" TargetMode="External"/><Relationship Id="rId2" Type="http://schemas.openxmlformats.org/officeDocument/2006/relationships/hyperlink" Target="https://nam03.safelinks.protection.outlook.com/?url=https%3A%2F%2Fgithub.com%2F&amp;data=02%7C01%7Ctmasaki%40worldbank.org%7C5d0ff22daa804ec5417708d740fe6c0a%7C31a2fec0266b4c67b56e2796d8f59c36%7C0%7C0%7C637049333812818302&amp;sdata=6KcgE2XUKKFaRRkAZPyaaGNlDoLc8avrn3%2BKYrqlcAA%3D&amp;reserved=0" TargetMode="External"/><Relationship Id="rId1" Type="http://schemas.openxmlformats.org/officeDocument/2006/relationships/slideLayout" Target="../slideLayouts/slideLayout49.xml"/><Relationship Id="rId5" Type="http://schemas.openxmlformats.org/officeDocument/2006/relationships/hyperlink" Target="https://www.sourcetreeapp.com/" TargetMode="External"/><Relationship Id="rId4" Type="http://schemas.openxmlformats.org/officeDocument/2006/relationships/hyperlink" Target="https://www.gitkraken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kaakimasaki/tanzania_github_demo_202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kaakimasaki/tanzania_github_demo_202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kaakimasaki/tanzania_github_demo_202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gKGOeTFHnKY" TargetMode="Externa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arthengine.google.com/" TargetMode="Externa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succes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geemap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Day 6: introduction to google earth engine (GEE) and </a:t>
            </a:r>
            <a:r>
              <a:rPr lang="en-US" dirty="0" err="1">
                <a:ea typeface="+mj-lt"/>
                <a:cs typeface="+mj-lt"/>
              </a:rPr>
              <a:t>github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673E8-12C1-4920-980E-880DA27CB9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Takaaki Masaki</a:t>
            </a: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Revocatus Paul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48C4B5-924E-41B6-900F-2AC7725246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482" r="211"/>
          <a:stretch/>
        </p:blipFill>
        <p:spPr>
          <a:xfrm>
            <a:off x="170122" y="4932933"/>
            <a:ext cx="5135525" cy="1159705"/>
          </a:xfrm>
        </p:spPr>
      </p:pic>
    </p:spTree>
    <p:extLst>
      <p:ext uri="{BB962C8B-B14F-4D97-AF65-F5344CB8AC3E}">
        <p14:creationId xmlns:p14="http://schemas.microsoft.com/office/powerpoint/2010/main" val="253971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859-E6BB-8FD6-D354-031003A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Get Python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F080-9AF4-F7EC-54CA-94D42978DB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 in the following in Anaconda Prompt:</a:t>
            </a:r>
          </a:p>
          <a:p>
            <a:pPr marL="272034" lvl="2" indent="0">
              <a:buNone/>
            </a:pPr>
            <a:endParaRPr lang="en-US" dirty="0">
              <a:solidFill>
                <a:srgbClr val="36464E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2034" lvl="2" indent="0">
              <a:buNone/>
            </a:pPr>
            <a:r>
              <a:rPr lang="en-US" dirty="0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cd “**path**“</a:t>
            </a:r>
          </a:p>
          <a:p>
            <a:pPr marL="272034" lvl="2" indent="0">
              <a:buNone/>
            </a:pPr>
            <a:r>
              <a:rPr lang="en-US" dirty="0" err="1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dirty="0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notebook</a:t>
            </a:r>
          </a:p>
          <a:p>
            <a:pPr marL="0" lvl="2" indent="0">
              <a:spcBef>
                <a:spcPts val="1200"/>
              </a:spcBef>
              <a:buClr>
                <a:srgbClr val="404040"/>
              </a:buClr>
              <a:buNone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**This path should be where your .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ipynb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code exists.</a:t>
            </a:r>
          </a:p>
          <a:p>
            <a:pPr marL="342900" lvl="2" indent="-342900">
              <a:spcBef>
                <a:spcPts val="1200"/>
              </a:spcBef>
              <a:buClr>
                <a:srgbClr val="404040"/>
              </a:buClr>
            </a:pP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Notebook: server-client application that allows editing and running notebook documents via a web browser</a:t>
            </a:r>
          </a:p>
          <a:p>
            <a:pPr marL="342900" lvl="2" indent="-342900">
              <a:spcBef>
                <a:spcPts val="1200"/>
              </a:spcBef>
              <a:buClr>
                <a:srgbClr val="404040"/>
              </a:buClr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take you to a web browser where you can write scripts to run analysis in Python (or other programming languages)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5ABF-40AB-47D3-AF1A-3B76627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3953-4A14-FF5A-87BA-7A14064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284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B8E4-7A3C-153A-F862-EA4B0B55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Downloading NDVI data and computing zonal statistics through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82B78-A21D-BE49-1A94-EA2DBCE24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85B8D-3F4C-BDC2-1B76-B739A6F92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2F42E-817A-7CC3-FC2C-5A6C2540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83D66-CCED-4AFA-956B-6CA0B633C9F3}"/>
              </a:ext>
            </a:extLst>
          </p:cNvPr>
          <p:cNvSpPr txBox="1"/>
          <p:nvPr/>
        </p:nvSpPr>
        <p:spPr>
          <a:xfrm>
            <a:off x="3698875" y="3105686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6-demo.ipynb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7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Introduction to GitHub</a:t>
            </a:r>
          </a:p>
        </p:txBody>
      </p:sp>
    </p:spTree>
    <p:extLst>
      <p:ext uri="{BB962C8B-B14F-4D97-AF65-F5344CB8AC3E}">
        <p14:creationId xmlns:p14="http://schemas.microsoft.com/office/powerpoint/2010/main" val="348277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47DE-7561-4FE3-9F27-DC51EA2C4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The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lt"/>
              </a:rPr>
              <a:t>ability</a:t>
            </a:r>
            <a:r>
              <a:rPr lang="en-US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to duplicate the results of a prior study using the same results of a prior study using the same materials and procedures as were used by the original investigator – </a:t>
            </a:r>
            <a:r>
              <a:rPr lang="en-US" i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Bollen</a:t>
            </a:r>
            <a:r>
              <a:rPr lang="en-US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et al (2015)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Most researchers, at one point, have been unable to reproduce their 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own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results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This happens quite often at our institution as well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How many of us have run our own programs and get different results?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How many of us have shared a project with a colleague and she gets different results? Or a colleague shares a project with you and you can’t reproduce their published results?</a:t>
            </a:r>
          </a:p>
          <a:p>
            <a:pPr lvl="1">
              <a:buFontTx/>
              <a:buChar char="-"/>
            </a:pPr>
            <a:endParaRPr lang="en-US" dirty="0">
              <a:latin typeface="+mn-lt"/>
            </a:endParaRP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1E584-1BC9-4276-B05F-5114C283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523C69-CF77-4327-BD71-6F569FE0A918}"/>
              </a:ext>
            </a:extLst>
          </p:cNvPr>
          <p:cNvSpPr txBox="1">
            <a:spLocks/>
          </p:cNvSpPr>
          <p:nvPr/>
        </p:nvSpPr>
        <p:spPr bwMode="auto">
          <a:xfrm>
            <a:off x="357188" y="771525"/>
            <a:ext cx="8135177" cy="76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 cap="all">
                <a:solidFill>
                  <a:srgbClr val="0070C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 kern="0" cap="none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Reproducibility – a crisis</a:t>
            </a:r>
          </a:p>
        </p:txBody>
      </p:sp>
    </p:spTree>
    <p:extLst>
      <p:ext uri="{BB962C8B-B14F-4D97-AF65-F5344CB8AC3E}">
        <p14:creationId xmlns:p14="http://schemas.microsoft.com/office/powerpoint/2010/main" val="394965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47DE-7561-4FE3-9F27-DC51EA2C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80" y="1234281"/>
            <a:ext cx="8478837" cy="4389437"/>
          </a:xfrm>
        </p:spPr>
        <p:txBody>
          <a:bodyPr/>
          <a:lstStyle/>
          <a:p>
            <a:pPr marL="0" indent="0"/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Reproducibility can only be achieved if you have the following ingredients in place: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same software is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same programs are used – e.g. do-files and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ados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same data is used</a:t>
            </a:r>
          </a:p>
          <a:p>
            <a:pPr marL="0" indent="0"/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When things go right no one notices, but when they don’t it’s a different story.</a:t>
            </a:r>
          </a:p>
          <a:p>
            <a:pPr marL="0" indent="0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Today we will go over how to set things up so you can achieve this with less pain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buFontTx/>
              <a:buChar char="-"/>
            </a:pP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1E584-1BC9-4276-B05F-5114C283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523C69-CF77-4327-BD71-6F569FE0A918}"/>
              </a:ext>
            </a:extLst>
          </p:cNvPr>
          <p:cNvSpPr txBox="1">
            <a:spLocks/>
          </p:cNvSpPr>
          <p:nvPr/>
        </p:nvSpPr>
        <p:spPr bwMode="auto">
          <a:xfrm>
            <a:off x="504411" y="386628"/>
            <a:ext cx="8135177" cy="76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 cap="all">
                <a:solidFill>
                  <a:srgbClr val="0070C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 kern="0" cap="none" dirty="0">
                <a:solidFill>
                  <a:srgbClr val="002345"/>
                </a:solidFill>
                <a:latin typeface="+mn-lt"/>
              </a:rPr>
              <a:t>Reproducibility requires planning</a:t>
            </a:r>
          </a:p>
        </p:txBody>
      </p:sp>
    </p:spTree>
    <p:extLst>
      <p:ext uri="{BB962C8B-B14F-4D97-AF65-F5344CB8AC3E}">
        <p14:creationId xmlns:p14="http://schemas.microsoft.com/office/powerpoint/2010/main" val="2058420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7705-2363-48B8-A03D-3D9DAFD7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576199"/>
          </a:xfrm>
        </p:spPr>
        <p:txBody>
          <a:bodyPr/>
          <a:lstStyle/>
          <a:p>
            <a:r>
              <a:rPr lang="en-US" b="1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Git and </a:t>
            </a:r>
            <a:r>
              <a:rPr lang="en-US" b="1" dirty="0" err="1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b="1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60F19-BE99-4175-8B04-FDF35971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19" y="1251109"/>
            <a:ext cx="3738122" cy="53052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developer application that allows for version control, allowing you to: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Revert files or the whole project to an earlier state;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 changes over time;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who modified what;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modifications by collaborators by permission of admin/owners.</a:t>
            </a:r>
          </a:p>
          <a:p>
            <a:pPr marL="546100" lvl="3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234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repository hosting service for Git, providing a web-based graphical interface that works on top of Git. It can also be treated as a social platform to share knowledge and work or provide access control and several collaboration features.</a:t>
            </a:r>
          </a:p>
          <a:p>
            <a:endParaRPr lang="en-US" sz="1600" dirty="0">
              <a:solidFill>
                <a:srgbClr val="00234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BF63A-08EC-4758-A575-61814281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6BC87-1C75-4D0A-9C5C-0D7916B0D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2" t="23806" r="44681" b="43475"/>
          <a:stretch/>
        </p:blipFill>
        <p:spPr>
          <a:xfrm>
            <a:off x="4203910" y="2391866"/>
            <a:ext cx="4776772" cy="272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2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2C7C-E811-44E6-A6D7-A9056AD53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673735"/>
          </a:xfrm>
        </p:spPr>
        <p:txBody>
          <a:bodyPr/>
          <a:lstStyle/>
          <a:p>
            <a:r>
              <a:rPr lang="en-US" dirty="0"/>
              <a:t>Workflow through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18FBA-0F1F-4FED-954C-AFE8A657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137A80-04E1-4C6E-8704-38AA8E00461E}"/>
              </a:ext>
            </a:extLst>
          </p:cNvPr>
          <p:cNvSpPr txBox="1">
            <a:spLocks/>
          </p:cNvSpPr>
          <p:nvPr/>
        </p:nvSpPr>
        <p:spPr>
          <a:xfrm>
            <a:off x="220297" y="1311919"/>
            <a:ext cx="8703406" cy="353090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Create a "repository" (project)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Fork or clone the repository to your local machine</a:t>
            </a:r>
          </a:p>
          <a:p>
            <a:pPr lvl="1"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Fork: copy without affecting the original</a:t>
            </a:r>
          </a:p>
          <a:p>
            <a:pPr lvl="1"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Clone: copy with intention to contribute to making changes to the original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 a file to your local repo and "commit" (save) the changes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Create a "branch" (version), make a change, commit the change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Open a "pull request" (propose changes to the master branch) (Use Case 1)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["Merge" your branch to the master branch] (Use Case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793CF-E166-4FEF-9FA5-C776287D2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0" t="48203" r="29574" b="25130"/>
          <a:stretch/>
        </p:blipFill>
        <p:spPr>
          <a:xfrm>
            <a:off x="357188" y="4793865"/>
            <a:ext cx="3413642" cy="1700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8C6478-9665-4ABD-8BB1-A2248F52E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28" t="50000" r="28617" b="22293"/>
          <a:stretch/>
        </p:blipFill>
        <p:spPr>
          <a:xfrm>
            <a:off x="5075648" y="4793865"/>
            <a:ext cx="3200565" cy="170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94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67B6-FC4E-4613-812F-DD33A0A7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Setting up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A3E3A-D18B-4926-A5F2-26C1A57CD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your own GitHub account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here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1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You can use your own personal email or work email to sign up. </a:t>
            </a:r>
          </a:p>
          <a:p>
            <a:pPr marL="342900" lvl="1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Please use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Google Chrome, Firefox, or Safari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as GitHub does not work on Internet Explorer.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Download GitHub Desktop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here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GitHub Desktop is a Graphical User Interface (GUI) that allows you to work efficiently with GitHub repositories and implement various features (e.g., push, pull, branch, merge)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Please note that there are other GUIs available like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GitKraken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SourceTree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among others. Check to see which one best fits your needs.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0F8CD-81E8-44A7-993C-55AEB52C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1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79A-59CC-4A68-A87F-2A10ACE3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a repository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6A64CA-57C8-4626-AB64-DDE4427AF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88" r="68165" b="47773"/>
          <a:stretch/>
        </p:blipFill>
        <p:spPr>
          <a:xfrm>
            <a:off x="4764641" y="1977792"/>
            <a:ext cx="3896474" cy="33693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2F05F-5B8A-43D8-A800-63A5BF1C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A49F91-8BB0-4082-8846-312B857403A1}"/>
              </a:ext>
            </a:extLst>
          </p:cNvPr>
          <p:cNvSpPr txBox="1">
            <a:spLocks/>
          </p:cNvSpPr>
          <p:nvPr/>
        </p:nvSpPr>
        <p:spPr bwMode="auto">
          <a:xfrm>
            <a:off x="263275" y="1885950"/>
            <a:ext cx="3506057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Go to your GitHub page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Create a new repository by clicking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Set a repository name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You have the option of making the repository public or private</a:t>
            </a:r>
          </a:p>
          <a:p>
            <a:pPr marL="514350" lvl="1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If set private, no one except for your collaborators can see what’s in the repository. But then, there is a limit on the number of collaborators (up to 3) you can have for private repositories. </a:t>
            </a:r>
          </a:p>
          <a:p>
            <a:pPr marL="514350" lvl="1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If set public, all the items in the repository will be made public. There is no limit on the number of collaborators for public repositories. 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2573E1-9DCE-4AA8-A0A2-65042580FCD9}"/>
              </a:ext>
            </a:extLst>
          </p:cNvPr>
          <p:cNvSpPr/>
          <p:nvPr/>
        </p:nvSpPr>
        <p:spPr bwMode="auto">
          <a:xfrm>
            <a:off x="6280079" y="2976644"/>
            <a:ext cx="685800" cy="685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>
              <a:cs typeface="Times New Roman" pitchFamily="18" charset="0"/>
            </a:endParaRP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FB6D2D2-EFAC-437B-9572-DADEDE147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1" t="20944" r="82949" b="75922"/>
          <a:stretch/>
        </p:blipFill>
        <p:spPr bwMode="auto">
          <a:xfrm>
            <a:off x="3642832" y="2247935"/>
            <a:ext cx="416103" cy="21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072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3BA164-3E75-2A7C-D1BB-E9F0CDFA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54" y="3263164"/>
            <a:ext cx="7461504" cy="3594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B51765-FB66-4391-A803-9E3F3A378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706110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Clone the repository to your local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917D2-F8FF-4253-964B-D01D4D444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255459"/>
            <a:ext cx="8478837" cy="438943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GitHub Desktop on your laptop and sign 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Copy (or clone) 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repository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your local machine by clicking on “Code”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“Open with GitHub Desktop”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72F37-0396-42D9-A85D-F3866891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3DFA99-7489-4564-ABFE-8E150486BC23}"/>
              </a:ext>
            </a:extLst>
          </p:cNvPr>
          <p:cNvSpPr/>
          <p:nvPr/>
        </p:nvSpPr>
        <p:spPr bwMode="auto">
          <a:xfrm>
            <a:off x="7247210" y="4133690"/>
            <a:ext cx="1030935" cy="685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DA5867-BAE2-7EF1-BAF6-4472911D0990}"/>
              </a:ext>
            </a:extLst>
          </p:cNvPr>
          <p:cNvSpPr/>
          <p:nvPr/>
        </p:nvSpPr>
        <p:spPr bwMode="auto">
          <a:xfrm>
            <a:off x="4905646" y="6489828"/>
            <a:ext cx="1738994" cy="36817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18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3C1A-F381-CCD3-5DA3-06F2B96F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A61BC-D488-EEF6-E149-AA1A8B7E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C2F8D-C487-6510-9F9B-A23F01D1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B38BF-0556-E3A2-26AB-444FB4D7BB42}"/>
              </a:ext>
            </a:extLst>
          </p:cNvPr>
          <p:cNvSpPr txBox="1"/>
          <p:nvPr/>
        </p:nvSpPr>
        <p:spPr>
          <a:xfrm>
            <a:off x="521208" y="1627632"/>
            <a:ext cx="8156261" cy="11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2C51C-883C-FE24-464D-3ADFF3E76EEA}"/>
              </a:ext>
            </a:extLst>
          </p:cNvPr>
          <p:cNvSpPr txBox="1"/>
          <p:nvPr/>
        </p:nvSpPr>
        <p:spPr>
          <a:xfrm>
            <a:off x="521208" y="1627632"/>
            <a:ext cx="8156261" cy="1914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</a:rPr>
              <a:t>Introduction to Google Earth Engine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0" kern="100" dirty="0">
              <a:latin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</a:rPr>
              <a:t>Introduction to GitHub</a:t>
            </a:r>
            <a:endParaRPr lang="en-US" sz="2000" b="0" dirty="0"/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65974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917D2-F8FF-4253-964B-D01D4D444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55" y="745376"/>
            <a:ext cx="8478837" cy="1957778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GitHub Desktop then asks you to set a local path where a copy of the repository will be saved on your local computer</a:t>
            </a:r>
          </a:p>
          <a:p>
            <a:pPr lvl="3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By default, a cloned repository will be saved in C:\Users\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XXX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\Documents\GitHub</a:t>
            </a:r>
          </a:p>
          <a:p>
            <a:pPr lvl="3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Click on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72F37-0396-42D9-A85D-F3866891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3FAB9F-1C70-8A99-063E-3ACF028A61F6}"/>
              </a:ext>
            </a:extLst>
          </p:cNvPr>
          <p:cNvSpPr txBox="1">
            <a:spLocks/>
          </p:cNvSpPr>
          <p:nvPr/>
        </p:nvSpPr>
        <p:spPr bwMode="auto">
          <a:xfrm>
            <a:off x="357188" y="301625"/>
            <a:ext cx="8461375" cy="70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Copy (or clone) the repository to your local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696E8-3CF4-48D2-064D-E7FB25F33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93" y="3379467"/>
            <a:ext cx="4867847" cy="315944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1186E9A-F1A3-5893-EB66-4927339D638A}"/>
              </a:ext>
            </a:extLst>
          </p:cNvPr>
          <p:cNvSpPr/>
          <p:nvPr/>
        </p:nvSpPr>
        <p:spPr bwMode="auto">
          <a:xfrm>
            <a:off x="2386392" y="5158011"/>
            <a:ext cx="4548979" cy="36817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03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Copy (or clone) the repository to your local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0DFB0-461C-490E-AB81-29BBA9C83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06" y="1536278"/>
            <a:ext cx="8812322" cy="456395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Now make sure that you see “tanzania_github_demo_2024” under Current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BD4A7-9435-0E19-DE79-A881F7AEE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6857"/>
            <a:ext cx="9144000" cy="375461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93045A-21AA-C3D2-F596-E589BF7358CF}"/>
              </a:ext>
            </a:extLst>
          </p:cNvPr>
          <p:cNvSpPr/>
          <p:nvPr/>
        </p:nvSpPr>
        <p:spPr bwMode="auto">
          <a:xfrm>
            <a:off x="0" y="3089794"/>
            <a:ext cx="1738994" cy="36817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9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Copy (or clone) the repository to your local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0DFB0-461C-490E-AB81-29BBA9C83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06" y="1536278"/>
            <a:ext cx="8812322" cy="456395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Now make sure that you see “tanzania_github_demo_2024” under Current repository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my case, I also see a new local copy of tanzania_github_demo_2024 folder in Documents/GitHub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42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Make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Write a new script and save it in code folder (let’s call it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test_taka.R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will see changes made in GitHub Desktop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E38C0-17FE-D2A9-4605-85A6957E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439" y="3305908"/>
            <a:ext cx="4934233" cy="305044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72D9577-E3B1-BC95-F78A-52F2EB4044A2}"/>
              </a:ext>
            </a:extLst>
          </p:cNvPr>
          <p:cNvSpPr/>
          <p:nvPr/>
        </p:nvSpPr>
        <p:spPr bwMode="auto">
          <a:xfrm>
            <a:off x="3094892" y="3587262"/>
            <a:ext cx="5741133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78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Make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Write a new script and save it in code folder (let’s call it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test_taka.R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will see changes made in GitHub Desktop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Once you finish making changes, you press “Commit to main”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E38C0-17FE-D2A9-4605-85A6957E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439" y="3305908"/>
            <a:ext cx="4934233" cy="305044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72D9577-E3B1-BC95-F78A-52F2EB4044A2}"/>
              </a:ext>
            </a:extLst>
          </p:cNvPr>
          <p:cNvSpPr/>
          <p:nvPr/>
        </p:nvSpPr>
        <p:spPr bwMode="auto">
          <a:xfrm>
            <a:off x="3228311" y="6067795"/>
            <a:ext cx="1540638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98AA5-EE5F-E32F-06FE-376F77A48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4551"/>
            <a:ext cx="9144000" cy="2216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Make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Write a new script and save it in code folder (let’s call it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test_taka.R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will see changes made in GitHub Desktop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Once you finish making changes, you press “Commit to main”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Note that all the changes you made so far are not yet reflected in the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GitHub page online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Press “Push origin” to reflect the changes in the GitHub page online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2D9577-E3B1-BC95-F78A-52F2EB4044A2}"/>
              </a:ext>
            </a:extLst>
          </p:cNvPr>
          <p:cNvSpPr/>
          <p:nvPr/>
        </p:nvSpPr>
        <p:spPr bwMode="auto">
          <a:xfrm>
            <a:off x="3270514" y="4223110"/>
            <a:ext cx="2229954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623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06F280-3333-9810-63FC-3946D522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" y="4479762"/>
            <a:ext cx="9144000" cy="2378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Make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Write a new script and save it in code folder (let’s call it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test_taka.R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will see changes made in GitHub Desktop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Once you finish making changes, you press “Commit to main”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Note that all the changes you made so far are not yet reflected in the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GitHub page online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Press “Push origin” to reflect the changes in the GitHub page online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now see the change reflected on the page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2D9577-E3B1-BC95-F78A-52F2EB4044A2}"/>
              </a:ext>
            </a:extLst>
          </p:cNvPr>
          <p:cNvSpPr/>
          <p:nvPr/>
        </p:nvSpPr>
        <p:spPr bwMode="auto">
          <a:xfrm>
            <a:off x="2342046" y="6112061"/>
            <a:ext cx="2229954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559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Pull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now pull changes made by your colleagues by pressing “Fetch origin”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421B2-0431-D2FB-4E75-B736067B2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4991"/>
            <a:ext cx="9144000" cy="193223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54D62BD-D6B1-6F71-AE66-852C51BDBB33}"/>
              </a:ext>
            </a:extLst>
          </p:cNvPr>
          <p:cNvSpPr/>
          <p:nvPr/>
        </p:nvSpPr>
        <p:spPr bwMode="auto">
          <a:xfrm>
            <a:off x="3110142" y="3647466"/>
            <a:ext cx="2229954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780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8A0990-5621-4408-FE4E-131469E44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2610"/>
            <a:ext cx="9144000" cy="2708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Pull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now pull changes made by your colleagues by pressing “Fetch origin”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Now “Pull origin” to reflect the changes available in the GitHub online page in your own local computer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4D62BD-D6B1-6F71-AE66-852C51BDBB33}"/>
              </a:ext>
            </a:extLst>
          </p:cNvPr>
          <p:cNvSpPr/>
          <p:nvPr/>
        </p:nvSpPr>
        <p:spPr bwMode="auto">
          <a:xfrm>
            <a:off x="3110142" y="3647466"/>
            <a:ext cx="2229954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33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4BBC-F396-DC1C-BEB1-DF97FA5E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562671"/>
          </a:xfrm>
        </p:spPr>
        <p:txBody>
          <a:bodyPr/>
          <a:lstStyle/>
          <a:p>
            <a:r>
              <a:rPr lang="en-US" dirty="0"/>
              <a:t>Branch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C3D8-F873-7FD3-F9CA-DBFBA92D4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56" y="1234281"/>
            <a:ext cx="8478837" cy="43894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Branching lets you have different versions of a repository at one time.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By default, your repository has one branch named main that is considered to be the definitive branch. You can create additional branches off of main in your repository.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Branching is helpful when you want to add new features to a project without changing the main source of code. You can use branches to experiment and make edits before committing them to main.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68E8-5C6F-4F35-0D2A-016DEBEF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3DD0-D33F-F74D-AC0D-D3F4FD97373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2E621-FE77-6B9F-0436-6D52C8DF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7185"/>
            <a:ext cx="9144000" cy="23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34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Introduction to Google Earth Engine</a:t>
            </a:r>
          </a:p>
        </p:txBody>
      </p:sp>
    </p:spTree>
    <p:extLst>
      <p:ext uri="{BB962C8B-B14F-4D97-AF65-F5344CB8AC3E}">
        <p14:creationId xmlns:p14="http://schemas.microsoft.com/office/powerpoint/2010/main" val="3289215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4BBC-F396-DC1C-BEB1-DF97FA5E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623888"/>
          </a:xfrm>
        </p:spPr>
        <p:txBody>
          <a:bodyPr/>
          <a:lstStyle/>
          <a:p>
            <a:r>
              <a:rPr lang="en-US" dirty="0"/>
              <a:t>Branch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C3D8-F873-7FD3-F9CA-DBFBA92D4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133366"/>
            <a:ext cx="8478837" cy="43894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GitHub Desktop, you can go to Branch &gt; New branch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your new branch (here I am calling it feature)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68E8-5C6F-4F35-0D2A-016DEBEF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3DD0-D33F-F74D-AC0D-D3F4FD97373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020E0-B7DF-CB37-FFC4-41EEA646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" y="2131565"/>
            <a:ext cx="9144000" cy="47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87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4BBC-F396-DC1C-BEB1-DF97FA5E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623888"/>
          </a:xfrm>
        </p:spPr>
        <p:txBody>
          <a:bodyPr/>
          <a:lstStyle/>
          <a:p>
            <a:r>
              <a:rPr lang="en-US" dirty="0"/>
              <a:t>Branch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C3D8-F873-7FD3-F9CA-DBFBA92D4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133366"/>
            <a:ext cx="8478837" cy="43894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GitHub Desktop, you can go to Branch &gt; New branch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your new branch (here I am calling it feature)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Notice that now your current branch is feature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Any change you make in this branch does not affect the main branch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Once you finish making changes, you may merge those changes to the main branch (if you want to)</a:t>
            </a:r>
          </a:p>
          <a:p>
            <a:pPr marL="546100" lvl="3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68E8-5C6F-4F35-0D2A-016DEBEF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3DD0-D33F-F74D-AC0D-D3F4FD97373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6C4FD-754F-8047-1BA6-53C5854A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" y="3429000"/>
            <a:ext cx="9144000" cy="24192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FD1887E-38A7-A1DD-E4EB-9CA922758DAB}"/>
              </a:ext>
            </a:extLst>
          </p:cNvPr>
          <p:cNvSpPr/>
          <p:nvPr/>
        </p:nvSpPr>
        <p:spPr bwMode="auto">
          <a:xfrm>
            <a:off x="1469232" y="3584836"/>
            <a:ext cx="2229954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90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4BBC-F396-DC1C-BEB1-DF97FA5E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623888"/>
          </a:xfrm>
        </p:spPr>
        <p:txBody>
          <a:bodyPr/>
          <a:lstStyle/>
          <a:p>
            <a:r>
              <a:rPr lang="en-US" dirty="0"/>
              <a:t>Branch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C3D8-F873-7FD3-F9CA-DBFBA92D4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133366"/>
            <a:ext cx="8478837" cy="43894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GitHub Desktop, you can go to Branch &gt; New branch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your new branch (here I am calling it feature)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Notice that now your current branch is feature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Any change you make in this branch does not affect the main branch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Once you finish making changes, you may merge those changes to the main branch (if you want to)</a:t>
            </a:r>
          </a:p>
          <a:p>
            <a:pPr marL="171450" lvl="2" indent="-171450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Font typeface="Arial" charset="0"/>
              <a:buChar char="•"/>
            </a:pPr>
            <a:r>
              <a:rPr lang="en-US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first “Publish your branch”</a:t>
            </a:r>
          </a:p>
          <a:p>
            <a:pPr marL="171450" lvl="2" indent="-171450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Font typeface="Arial" charset="0"/>
              <a:buChar char="•"/>
            </a:pPr>
            <a:r>
              <a:rPr lang="en-US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 feature branch is published, you can click on “Compare and pull request” and click on “Create pull request” to make a request for this branch to be merged with the main branch</a:t>
            </a:r>
          </a:p>
          <a:p>
            <a:pPr marL="546100" lvl="3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68E8-5C6F-4F35-0D2A-016DEBEF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3DD0-D33F-F74D-AC0D-D3F4FD97373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662427-B6A4-DF7C-7B4A-6329FA21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930291"/>
            <a:ext cx="3953126" cy="29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3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753FA-EC6A-F39D-CE81-03F1B55C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GROUP STUDY PRESENTATION PREPARATION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AF2A4-82D7-88B0-CBAF-5EB9B386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3DD0-D33F-F74D-AC0D-D3F4FD97373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75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859-E6BB-8FD6-D354-031003A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Get Python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F080-9AF4-F7EC-54CA-94D42978DB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1421245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use GEE through Python, you first need to install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Python, and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package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Anaconda is stalled, go to Anaconda Prompt, which will open a new window like below. You can type in “Anaconda Prompt” in your Search bar and it should appear.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5ABF-40AB-47D3-AF1A-3B76627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3953-4A14-FF5A-87BA-7A14064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E9519-9AE0-56F5-DC35-A8AA7D472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987" y="3263260"/>
            <a:ext cx="5548479" cy="30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859-E6BB-8FD6-D354-031003A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Get Python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F080-9AF4-F7EC-54CA-94D42978DB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Copy and paste the following commands into the prompt. PLEASE NOTE THAT YOU SHOULD COPY AND PASTE LINE BY LINE: </a:t>
            </a:r>
          </a:p>
          <a:p>
            <a:pPr marL="272034" lvl="2" indent="0">
              <a:buNone/>
            </a:pPr>
            <a:endParaRPr lang="en-US" b="0" i="0" dirty="0">
              <a:solidFill>
                <a:srgbClr val="36464E"/>
              </a:solidFill>
              <a:effectLst/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2034" lvl="2" indent="0">
              <a:buNone/>
            </a:pP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create -n gee </a:t>
            </a:r>
            <a:r>
              <a:rPr lang="en-US" b="0" i="0" dirty="0"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python=3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.11</a:t>
            </a:r>
          </a:p>
          <a:p>
            <a:pPr marL="272034" lvl="2" indent="0">
              <a:buNone/>
            </a:pP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activate gee </a:t>
            </a:r>
          </a:p>
          <a:p>
            <a:pPr marL="272034" lvl="2" indent="0">
              <a:buNone/>
            </a:pPr>
            <a:r>
              <a:rPr lang="en-US" dirty="0" err="1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dirty="0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install </a:t>
            </a:r>
            <a:r>
              <a:rPr lang="en-US" dirty="0" err="1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dirty="0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-c </a:t>
            </a:r>
            <a:r>
              <a:rPr lang="en-US" dirty="0" err="1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dirty="0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-forge</a:t>
            </a:r>
          </a:p>
          <a:p>
            <a:pPr marL="272034" lvl="2" indent="0">
              <a:buNone/>
            </a:pP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pip install --upgrade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endParaRPr lang="en-US" b="0" i="0" dirty="0">
              <a:solidFill>
                <a:srgbClr val="36464E"/>
              </a:solidFill>
              <a:effectLst/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2034" lvl="2" indent="0">
              <a:buNone/>
            </a:pPr>
            <a:endParaRPr lang="en-US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5ABF-40AB-47D3-AF1A-3B76627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3953-4A14-FF5A-87BA-7A14064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793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DA44-19F4-3831-BB0E-4EAF4E37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Google Earth Engine (with 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F9406-8D7D-862D-8F39-C555E94AA6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Earth Engine combines a multi-petabyte catalog of satellite imagery and geospatial datasets with planetary-scale analysis capabilities.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segment of the training introduces you to GEE and how to work with it through </a:t>
            </a:r>
            <a:r>
              <a:rPr lang="en-US" sz="1600" kern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package in Python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E98C3-37D8-6656-510B-B3C7D936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3F193E-7934-C047-BA4D-684DE2FE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1026" name="Picture 2" descr="Google Earth Engine">
            <a:extLst>
              <a:ext uri="{FF2B5EF4-FFF2-40B4-BE49-F238E27FC236}">
                <a16:creationId xmlns:a16="http://schemas.microsoft.com/office/drawing/2014/main" id="{D3F05243-0C3F-7DFB-8B4C-D7F4CFC81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3760931"/>
            <a:ext cx="2068132" cy="196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 Sensing | Free Full-Text | Google Earth Engine Open-Source Code for  Land Surface Temperature Estimation from the Landsat Series">
            <a:extLst>
              <a:ext uri="{FF2B5EF4-FFF2-40B4-BE49-F238E27FC236}">
                <a16:creationId xmlns:a16="http://schemas.microsoft.com/office/drawing/2014/main" id="{65001DDC-AB14-99F2-B92D-2C2788E21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27" y="2752693"/>
            <a:ext cx="4494357" cy="360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06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AFF2-C090-6C96-60BC-DC6D5F2C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What is GEE?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44B89-B604-8AB8-04C8-3A65812A11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FFFFFF"/>
              </a:solidFill>
              <a:effectLst/>
              <a:latin typeface="YouTube Noto"/>
              <a:hlinkClick r:id="rId2"/>
            </a:endParaRPr>
          </a:p>
          <a:p>
            <a:endParaRPr lang="en-US" dirty="0">
              <a:solidFill>
                <a:srgbClr val="FFFFFF"/>
              </a:solidFill>
              <a:latin typeface="YouTube Noto"/>
              <a:hlinkClick r:id="rId2"/>
            </a:endParaRPr>
          </a:p>
          <a:p>
            <a:endParaRPr lang="en-US" b="0" i="0" u="none" strike="noStrike" dirty="0">
              <a:solidFill>
                <a:srgbClr val="FFFFFF"/>
              </a:solidFill>
              <a:effectLst/>
              <a:latin typeface="YouTube Noto"/>
              <a:hlinkClick r:id="rId2"/>
            </a:endParaRPr>
          </a:p>
          <a:p>
            <a:endParaRPr lang="en-US" dirty="0">
              <a:solidFill>
                <a:srgbClr val="FFFFFF"/>
              </a:solidFill>
              <a:latin typeface="YouTube Noto"/>
              <a:hlinkClick r:id="rId2"/>
            </a:endParaRPr>
          </a:p>
          <a:p>
            <a:pPr algn="ctr"/>
            <a:r>
              <a:rPr lang="en-US" b="0" i="0" u="none" strike="noStrike" dirty="0">
                <a:solidFill>
                  <a:srgbClr val="FFFFFF"/>
                </a:solidFill>
                <a:effectLst/>
                <a:latin typeface="YouTube Noto"/>
                <a:hlinkClick r:id="rId2"/>
              </a:rPr>
              <a:t>https://youtu.be/gKGOeTFHnKY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DC3DC-F2D3-FE05-7A62-5E5530DCF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58D2A-2D84-912B-6970-C2937645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035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FC2B-B72F-A007-80EA-C5341F83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Let’s sign up for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4624-C7DE-3B9B-4197-BCC5A809BA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 in using your own Gmail on Google Chrome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“Get started” on the GEE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 instructions to create your own GEE project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E6F96-4BE0-8815-D38B-EE18221F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7B0C2-2378-C114-7FAF-2E701974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E32B4-A841-023D-54E2-C0F7198F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93" y="3125978"/>
            <a:ext cx="7444509" cy="28363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D1787CA-C063-7B40-0DD5-3BFF52899FAE}"/>
              </a:ext>
            </a:extLst>
          </p:cNvPr>
          <p:cNvSpPr/>
          <p:nvPr/>
        </p:nvSpPr>
        <p:spPr bwMode="auto">
          <a:xfrm>
            <a:off x="7873961" y="3027121"/>
            <a:ext cx="683491" cy="36675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82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859-E6BB-8FD6-D354-031003A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Setting things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F080-9AF4-F7EC-54CA-94D42978DB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use GEE through Python, you first need to install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Python, and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Anaconda: a free, open-source distribution of Python and R for data science and machine learning. It includes over 250 pre-installed packages, such as SciPy,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Malplotlib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Pandas, and NumPy, which are used in scientific computing.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Python: </a:t>
            </a:r>
            <a:r>
              <a:rPr lang="en-US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computer programming language often used to build websites and software, automate tasks, and conduct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geemap</a:t>
            </a:r>
            <a:r>
              <a:rPr lang="en-US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package:  Python package for interactive geospatial analysis and visualization with Google Earth Engine (GEE)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5ABF-40AB-47D3-AF1A-3B76627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3953-4A14-FF5A-87BA-7A14064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3398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g7PgNJyxLQXI7mt_eoYcA"/>
</p:tagLst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orld Bank">
    <a:dk1>
      <a:srgbClr val="002345"/>
    </a:dk1>
    <a:lt1>
      <a:sysClr val="window" lastClr="FFFFFF"/>
    </a:lt1>
    <a:dk2>
      <a:srgbClr val="000000"/>
    </a:dk2>
    <a:lt2>
      <a:srgbClr val="00ADE4"/>
    </a:lt2>
    <a:accent1>
      <a:srgbClr val="000000"/>
    </a:accent1>
    <a:accent2>
      <a:srgbClr val="7F7F7F"/>
    </a:accent2>
    <a:accent3>
      <a:srgbClr val="00ADE4"/>
    </a:accent3>
    <a:accent4>
      <a:srgbClr val="021F43"/>
    </a:accent4>
    <a:accent5>
      <a:srgbClr val="006450"/>
    </a:accent5>
    <a:accent6>
      <a:srgbClr val="F78D28"/>
    </a:accent6>
    <a:hlink>
      <a:srgbClr val="00AB51"/>
    </a:hlink>
    <a:folHlink>
      <a:srgbClr val="614776"/>
    </a:folHlink>
  </a:clrScheme>
</a:themeOverride>
</file>

<file path=ppt/theme/themeOverride2.xml><?xml version="1.0" encoding="utf-8"?>
<a:themeOverride xmlns:a="http://schemas.openxmlformats.org/drawingml/2006/main">
  <a:clrScheme name="World Bank">
    <a:dk1>
      <a:srgbClr val="002345"/>
    </a:dk1>
    <a:lt1>
      <a:sysClr val="window" lastClr="FFFFFF"/>
    </a:lt1>
    <a:dk2>
      <a:srgbClr val="000000"/>
    </a:dk2>
    <a:lt2>
      <a:srgbClr val="00ADE4"/>
    </a:lt2>
    <a:accent1>
      <a:srgbClr val="000000"/>
    </a:accent1>
    <a:accent2>
      <a:srgbClr val="7F7F7F"/>
    </a:accent2>
    <a:accent3>
      <a:srgbClr val="00ADE4"/>
    </a:accent3>
    <a:accent4>
      <a:srgbClr val="021F43"/>
    </a:accent4>
    <a:accent5>
      <a:srgbClr val="006450"/>
    </a:accent5>
    <a:accent6>
      <a:srgbClr val="F78D28"/>
    </a:accent6>
    <a:hlink>
      <a:srgbClr val="00AB51"/>
    </a:hlink>
    <a:folHlink>
      <a:srgbClr val="61477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12730</TotalTime>
  <Words>1962</Words>
  <Application>Microsoft Office PowerPoint</Application>
  <PresentationFormat>On-screen Show (4:3)</PresentationFormat>
  <Paragraphs>215</Paragraphs>
  <Slides>33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YouTube Noto</vt:lpstr>
      <vt:lpstr>Andes ExtraLight</vt:lpstr>
      <vt:lpstr>Arial</vt:lpstr>
      <vt:lpstr>Arial Bold</vt:lpstr>
      <vt:lpstr>Calibri</vt:lpstr>
      <vt:lpstr>Segoe UI</vt:lpstr>
      <vt:lpstr>Symbol</vt:lpstr>
      <vt:lpstr>Trebuchet MS</vt:lpstr>
      <vt:lpstr>Wingdings</vt:lpstr>
      <vt:lpstr>WBG-Any_Logo</vt:lpstr>
      <vt:lpstr>Full Page Interior</vt:lpstr>
      <vt:lpstr>1_Full Page Interior</vt:lpstr>
      <vt:lpstr>Theme2</vt:lpstr>
      <vt:lpstr>think-cell Slide</vt:lpstr>
      <vt:lpstr>Day 6: introduction to google earth engine (GEE) and github</vt:lpstr>
      <vt:lpstr>Today’s Agenda</vt:lpstr>
      <vt:lpstr>Introduction to Google Earth Engine</vt:lpstr>
      <vt:lpstr>Get Python and geemap Library</vt:lpstr>
      <vt:lpstr>Get Python and geemap Library</vt:lpstr>
      <vt:lpstr>Google Earth Engine (with Python)</vt:lpstr>
      <vt:lpstr>What is GEE?</vt:lpstr>
      <vt:lpstr>Let’s sign up for GEE</vt:lpstr>
      <vt:lpstr>Setting things up</vt:lpstr>
      <vt:lpstr>Get Python and geemap Library</vt:lpstr>
      <vt:lpstr>Example: Downloading NDVI data and computing zonal statistics through GEE</vt:lpstr>
      <vt:lpstr>Introduction to GitHub</vt:lpstr>
      <vt:lpstr>PowerPoint Presentation</vt:lpstr>
      <vt:lpstr>PowerPoint Presentation</vt:lpstr>
      <vt:lpstr>What are Git and Github?</vt:lpstr>
      <vt:lpstr>Workflow through github</vt:lpstr>
      <vt:lpstr>Setting up github and github desktop</vt:lpstr>
      <vt:lpstr>Create a repository</vt:lpstr>
      <vt:lpstr>Clone the repository to your local machine</vt:lpstr>
      <vt:lpstr>PowerPoint Presentation</vt:lpstr>
      <vt:lpstr>Copy (or clone) the repository to your local machine</vt:lpstr>
      <vt:lpstr>Copy (or clone) the repository to your local machine</vt:lpstr>
      <vt:lpstr>Make changes</vt:lpstr>
      <vt:lpstr>Make changes</vt:lpstr>
      <vt:lpstr>Make changes</vt:lpstr>
      <vt:lpstr>Make changes</vt:lpstr>
      <vt:lpstr>Pull changes</vt:lpstr>
      <vt:lpstr>Pull changes</vt:lpstr>
      <vt:lpstr>Branch and pull requests</vt:lpstr>
      <vt:lpstr>Branch and pull requests</vt:lpstr>
      <vt:lpstr>Branch and pull requests</vt:lpstr>
      <vt:lpstr>Branch and pull requests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8</cp:revision>
  <dcterms:created xsi:type="dcterms:W3CDTF">2021-02-18T16:05:50Z</dcterms:created>
  <dcterms:modified xsi:type="dcterms:W3CDTF">2024-04-29T11:19:05Z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